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1881" r:id="rId3"/>
    <p:sldId id="1884" r:id="rId4"/>
    <p:sldId id="257" r:id="rId5"/>
    <p:sldId id="258" r:id="rId6"/>
    <p:sldId id="1874" r:id="rId7"/>
    <p:sldId id="1875" r:id="rId8"/>
    <p:sldId id="1872" r:id="rId9"/>
    <p:sldId id="1876" r:id="rId10"/>
    <p:sldId id="1877" r:id="rId11"/>
    <p:sldId id="1883" r:id="rId12"/>
    <p:sldId id="1882" r:id="rId13"/>
    <p:sldId id="1878" r:id="rId14"/>
    <p:sldId id="1879" r:id="rId15"/>
    <p:sldId id="1885" r:id="rId16"/>
    <p:sldId id="1886" r:id="rId17"/>
    <p:sldId id="1887" r:id="rId18"/>
    <p:sldId id="1880" r:id="rId19"/>
    <p:sldId id="259" r:id="rId20"/>
    <p:sldId id="260" r:id="rId21"/>
    <p:sldId id="18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7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4D3AF-A668-4745-B46D-0F2AC3EE924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0CD464-4C97-4CCC-A64A-BDBBBA341382}">
      <dgm:prSet/>
      <dgm:spPr/>
      <dgm:t>
        <a:bodyPr/>
        <a:lstStyle/>
        <a:p>
          <a:r>
            <a:rPr lang="en-US" b="1" dirty="0"/>
            <a:t>Explainable</a:t>
          </a:r>
          <a:r>
            <a:rPr lang="en-US" dirty="0"/>
            <a:t>: why did the black box model gave us this answer?</a:t>
          </a:r>
        </a:p>
      </dgm:t>
    </dgm:pt>
    <dgm:pt modelId="{7013A95F-6EE7-44BF-88FC-3677BCBE5CD5}" type="parTrans" cxnId="{B3B43EC1-9E46-43F5-BA1B-D6481F3B5F09}">
      <dgm:prSet/>
      <dgm:spPr/>
      <dgm:t>
        <a:bodyPr/>
        <a:lstStyle/>
        <a:p>
          <a:endParaRPr lang="en-US"/>
        </a:p>
      </dgm:t>
    </dgm:pt>
    <dgm:pt modelId="{F655C20C-11E4-40F3-964C-9BEFC8EC0D52}" type="sibTrans" cxnId="{B3B43EC1-9E46-43F5-BA1B-D6481F3B5F09}">
      <dgm:prSet/>
      <dgm:spPr/>
      <dgm:t>
        <a:bodyPr/>
        <a:lstStyle/>
        <a:p>
          <a:endParaRPr lang="en-US"/>
        </a:p>
      </dgm:t>
    </dgm:pt>
    <dgm:pt modelId="{7D63877A-1519-4F6E-A92B-FB4FA1C77E0A}">
      <dgm:prSet/>
      <dgm:spPr/>
      <dgm:t>
        <a:bodyPr/>
        <a:lstStyle/>
        <a:p>
          <a:r>
            <a:rPr lang="en-US" b="1" dirty="0"/>
            <a:t>Interpretable</a:t>
          </a:r>
          <a:r>
            <a:rPr lang="en-US" dirty="0"/>
            <a:t>: the model isn't a black box</a:t>
          </a:r>
        </a:p>
      </dgm:t>
    </dgm:pt>
    <dgm:pt modelId="{E908325D-64BD-4DAA-94C2-AC723B241C8F}" type="parTrans" cxnId="{68B2CB0E-2D47-4C82-BC22-7E111A2C482D}">
      <dgm:prSet/>
      <dgm:spPr/>
      <dgm:t>
        <a:bodyPr/>
        <a:lstStyle/>
        <a:p>
          <a:endParaRPr lang="en-US"/>
        </a:p>
      </dgm:t>
    </dgm:pt>
    <dgm:pt modelId="{5B300F31-2419-4827-8DB1-78FDF04C8E71}" type="sibTrans" cxnId="{68B2CB0E-2D47-4C82-BC22-7E111A2C482D}">
      <dgm:prSet/>
      <dgm:spPr/>
      <dgm:t>
        <a:bodyPr/>
        <a:lstStyle/>
        <a:p>
          <a:endParaRPr lang="en-US"/>
        </a:p>
      </dgm:t>
    </dgm:pt>
    <dgm:pt modelId="{2897FDE1-6FC0-D045-BE49-18EB5CAB26C5}" type="pres">
      <dgm:prSet presAssocID="{64B4D3AF-A668-4745-B46D-0F2AC3EE9244}" presName="linear" presStyleCnt="0">
        <dgm:presLayoutVars>
          <dgm:animLvl val="lvl"/>
          <dgm:resizeHandles val="exact"/>
        </dgm:presLayoutVars>
      </dgm:prSet>
      <dgm:spPr/>
    </dgm:pt>
    <dgm:pt modelId="{AD08714A-760E-8740-90EA-9A42E2193EAF}" type="pres">
      <dgm:prSet presAssocID="{660CD464-4C97-4CCC-A64A-BDBBBA3413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1F3EDB-EA45-C94B-B0DC-9447CF7F26A8}" type="pres">
      <dgm:prSet presAssocID="{F655C20C-11E4-40F3-964C-9BEFC8EC0D52}" presName="spacer" presStyleCnt="0"/>
      <dgm:spPr/>
    </dgm:pt>
    <dgm:pt modelId="{52FE45CD-EB4A-E845-A0AF-A01844C4B04F}" type="pres">
      <dgm:prSet presAssocID="{7D63877A-1519-4F6E-A92B-FB4FA1C77E0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8B2CB0E-2D47-4C82-BC22-7E111A2C482D}" srcId="{64B4D3AF-A668-4745-B46D-0F2AC3EE9244}" destId="{7D63877A-1519-4F6E-A92B-FB4FA1C77E0A}" srcOrd="1" destOrd="0" parTransId="{E908325D-64BD-4DAA-94C2-AC723B241C8F}" sibTransId="{5B300F31-2419-4827-8DB1-78FDF04C8E71}"/>
    <dgm:cxn modelId="{29BC6F67-E469-E346-BC63-6DD551A2769D}" type="presOf" srcId="{7D63877A-1519-4F6E-A92B-FB4FA1C77E0A}" destId="{52FE45CD-EB4A-E845-A0AF-A01844C4B04F}" srcOrd="0" destOrd="0" presId="urn:microsoft.com/office/officeart/2005/8/layout/vList2"/>
    <dgm:cxn modelId="{E0A82881-B888-7A49-AF51-DCC1EBF1A114}" type="presOf" srcId="{660CD464-4C97-4CCC-A64A-BDBBBA341382}" destId="{AD08714A-760E-8740-90EA-9A42E2193EAF}" srcOrd="0" destOrd="0" presId="urn:microsoft.com/office/officeart/2005/8/layout/vList2"/>
    <dgm:cxn modelId="{B3B43EC1-9E46-43F5-BA1B-D6481F3B5F09}" srcId="{64B4D3AF-A668-4745-B46D-0F2AC3EE9244}" destId="{660CD464-4C97-4CCC-A64A-BDBBBA341382}" srcOrd="0" destOrd="0" parTransId="{7013A95F-6EE7-44BF-88FC-3677BCBE5CD5}" sibTransId="{F655C20C-11E4-40F3-964C-9BEFC8EC0D52}"/>
    <dgm:cxn modelId="{2C7BAEC3-9789-5F46-858B-F5293B80DE67}" type="presOf" srcId="{64B4D3AF-A668-4745-B46D-0F2AC3EE9244}" destId="{2897FDE1-6FC0-D045-BE49-18EB5CAB26C5}" srcOrd="0" destOrd="0" presId="urn:microsoft.com/office/officeart/2005/8/layout/vList2"/>
    <dgm:cxn modelId="{53ED2EBE-1902-4448-B8B8-13190810A63B}" type="presParOf" srcId="{2897FDE1-6FC0-D045-BE49-18EB5CAB26C5}" destId="{AD08714A-760E-8740-90EA-9A42E2193EAF}" srcOrd="0" destOrd="0" presId="urn:microsoft.com/office/officeart/2005/8/layout/vList2"/>
    <dgm:cxn modelId="{F1B044D4-A620-D045-A044-9868ED77F1B6}" type="presParOf" srcId="{2897FDE1-6FC0-D045-BE49-18EB5CAB26C5}" destId="{4B1F3EDB-EA45-C94B-B0DC-9447CF7F26A8}" srcOrd="1" destOrd="0" presId="urn:microsoft.com/office/officeart/2005/8/layout/vList2"/>
    <dgm:cxn modelId="{C39C6ED9-8381-D840-A9F3-A729B46A86AE}" type="presParOf" srcId="{2897FDE1-6FC0-D045-BE49-18EB5CAB26C5}" destId="{52FE45CD-EB4A-E845-A0AF-A01844C4B04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8714A-760E-8740-90EA-9A42E2193EAF}">
      <dsp:nvSpPr>
        <dsp:cNvPr id="0" name=""/>
        <dsp:cNvSpPr/>
      </dsp:nvSpPr>
      <dsp:spPr>
        <a:xfrm>
          <a:off x="0" y="3000"/>
          <a:ext cx="6900512" cy="26945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Explainable</a:t>
          </a:r>
          <a:r>
            <a:rPr lang="en-US" sz="4900" kern="1200" dirty="0"/>
            <a:t>: why did the black box model gave us this answer?</a:t>
          </a:r>
        </a:p>
      </dsp:txBody>
      <dsp:txXfrm>
        <a:off x="131535" y="134535"/>
        <a:ext cx="6637442" cy="2431440"/>
      </dsp:txXfrm>
    </dsp:sp>
    <dsp:sp modelId="{52FE45CD-EB4A-E845-A0AF-A01844C4B04F}">
      <dsp:nvSpPr>
        <dsp:cNvPr id="0" name=""/>
        <dsp:cNvSpPr/>
      </dsp:nvSpPr>
      <dsp:spPr>
        <a:xfrm>
          <a:off x="0" y="2838630"/>
          <a:ext cx="6900512" cy="26945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Interpretable</a:t>
          </a:r>
          <a:r>
            <a:rPr lang="en-US" sz="4900" kern="1200" dirty="0"/>
            <a:t>: the model isn't a black box</a:t>
          </a:r>
        </a:p>
      </dsp:txBody>
      <dsp:txXfrm>
        <a:off x="131535" y="2970165"/>
        <a:ext cx="6637442" cy="2431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E079-A165-DF4D-BC94-DAA7CEC09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1ECC3-DFB9-A145-A4AB-28D2A8B91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7A001-DB75-FB4E-B192-615BEE4B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7DA3-4BF3-7340-8EBF-273F16BA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ABC43-F318-C54E-B32C-D55FD178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6FAF0-102B-DB4F-A762-AEDE1082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85734-A55E-BD43-9116-751A85884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C15AD-7815-EE4D-9406-0E063D2F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3CD1E-E2B3-104C-8657-34572B25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312B8-A0A5-5540-AEA3-FBA0A48A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6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45F8-643A-DB4A-90EE-D5D1289AE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A7972-CBDD-DD4F-BAC9-11084A4FE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290B4-EAE2-1140-A707-66FCDC5C9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CD0E0-1E54-A548-A9C9-B2B031A0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EC608-E770-1649-AC8D-DFF2584F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8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413C-EADF-9943-A7BB-BE62E757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FC40-F7E0-9147-952E-3577AEE6F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74D8A-0DF0-C740-891F-AAF41920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8C3F-4F19-0D44-BAB6-699AF82E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01124-8C39-7246-AC5F-E5913113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2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54C4-B0FB-B443-8E50-0852D5DB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95D1C-2D9A-E242-A71E-EA5906706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01461-85C1-2D42-BA26-FC1C1308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EE44-49F9-564C-82C5-C3128A39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17A4A-32D7-7144-ABAD-6D27D6B3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DC-F4D6-254C-A996-6285DC32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D628-6B48-2D4F-AABD-E9D9D4D58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DFB5A-A36F-A542-A892-14FE4B2B6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4C52C-8AE4-B042-9077-763D51A3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F95F9-C5B9-5E46-A39C-F7325D30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03F4-5BF5-1743-A113-1C9055FB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68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5CAA-18A6-1545-851B-A7EF651E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12169-5230-E745-A477-EE3C487B4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654F0-879D-DD4D-BFB7-CF5C8F61D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984702-16D9-8641-851D-C732400EC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9A60F2-FCA8-D242-AD5A-AC0F840D6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2E498-1E25-B947-BA50-EA62ACF6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9E9FC-209E-F045-B6BD-50213CF0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46169-CFCB-924D-A6A8-70874F72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9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95D2-FB8E-7B47-89E9-E6107B5C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C0B1F-B72C-1442-8A4D-0323EA87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A067F-33BC-4A43-99A6-BA17E69C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64C60-73B8-9342-8D01-2596065E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8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84C87-E1BF-4F4D-86FA-16044E0F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7E967-D76E-ED4B-85E2-7E230F15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E56B4-E6C9-1A4E-B469-D9CC7E13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80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0BB7-590B-0348-9792-E11656D4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B5326-EC9A-D842-88C5-2D0ACF06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95F20-6A66-8846-98B8-9FD50C8E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AC48-5F41-794C-9A1D-EF8C0DD1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1A858-67C8-4D47-99FF-618E0D24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E4ECC-7D26-7947-B74A-653767B6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25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2868-490C-B64E-9CAE-4DE7DD1E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21D4B-876E-0749-9D11-DADDB46F3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7EDE0-6DA3-7545-AECB-3A1511093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DAED4-D74A-1A42-AD9A-165299DA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0BF6B-1C84-9547-AB40-50266A77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B2B6F-E754-5846-9793-E97F8F08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14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292F5-2F95-6049-B435-9D8F73E0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21E08-3BB5-6E40-9888-69DC5C229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DF5A7-2148-674D-BE97-8D669E753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C45D1-647D-D542-B723-E7CF46399E4A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CBC7-E937-F64A-85C3-661568EE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2C89-CEFF-594B-A037-AE55883AD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EBE12-0672-6F4D-9CBA-4614C6CDC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2.09838v2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cience.org/doi/10.1126/sciadv.aao5580" TargetMode="External"/><Relationship Id="rId4" Type="http://schemas.openxmlformats.org/officeDocument/2006/relationships/hyperlink" Target="https://demo.allennlp.org/sentiment-analysis/roberta-sentiment-analysi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19-08987-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03.11251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903A-4DAB-8E49-AB28-ABE1A1C78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Explainable and Usable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47A3D-0C31-C546-8104-AF8968F725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344 2022-04-20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1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D2FB-CC8D-F143-BFA8-4AD074B5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Prototype-based, part-based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FF9F0-32BD-DD46-88DC-88AD9D72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444"/>
            <a:ext cx="11750721" cy="52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41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B1EE7-BB84-8E93-CD03-A72FE7C8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of 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3925D-3E7E-8446-D6FC-7601B9945F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Fast Interpretable Greedy-Tree Sums (FIGS)</a:t>
            </a:r>
          </a:p>
          <a:p>
            <a:r>
              <a:rPr lang="en-US" dirty="0"/>
              <a:t>Go through each tree independently</a:t>
            </a:r>
          </a:p>
          <a:p>
            <a:r>
              <a:rPr lang="en-US" dirty="0"/>
              <a:t>Sum the outputs of each tree</a:t>
            </a:r>
          </a:p>
          <a:p>
            <a:endParaRPr lang="en-US" dirty="0"/>
          </a:p>
          <a:p>
            <a:r>
              <a:rPr lang="en-US" dirty="0"/>
              <a:t>Interpretable: each tree can be shallow.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2A9F84-1B72-E9F0-36C6-89CE40EBE3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9B20F90-C688-F5E5-6EEA-D0763F534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241" y="1027906"/>
            <a:ext cx="36576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ACA745-0BAD-D8EE-1893-4CAE1FC94974}"/>
              </a:ext>
            </a:extLst>
          </p:cNvPr>
          <p:cNvSpPr txBox="1"/>
          <p:nvPr/>
        </p:nvSpPr>
        <p:spPr>
          <a:xfrm>
            <a:off x="6955971" y="664029"/>
            <a:ext cx="10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Diabetes</a:t>
            </a:r>
          </a:p>
        </p:txBody>
      </p:sp>
    </p:spTree>
    <p:extLst>
      <p:ext uri="{BB962C8B-B14F-4D97-AF65-F5344CB8AC3E}">
        <p14:creationId xmlns:p14="http://schemas.microsoft.com/office/powerpoint/2010/main" val="119012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467-CDF1-044B-8B20-F24517F1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need a black box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93CCC-AF02-904B-B544-CF8343B0C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“explain” such a model?</a:t>
            </a:r>
          </a:p>
        </p:txBody>
      </p:sp>
    </p:spTree>
    <p:extLst>
      <p:ext uri="{BB962C8B-B14F-4D97-AF65-F5344CB8AC3E}">
        <p14:creationId xmlns:p14="http://schemas.microsoft.com/office/powerpoint/2010/main" val="417810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B977-A2C0-5847-89F4-CCD5C3B5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F51DF-DF2E-ED45-BB67-D31D4E94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65" y="1690688"/>
            <a:ext cx="12302765" cy="48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3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5B87-ED9D-454D-B93F-92AE5869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8C365-0CEE-BC43-84B3-FFCA5EEE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5" y="748862"/>
            <a:ext cx="10272237" cy="53602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7B0E4F-7E36-DD41-A2D5-266A50C3B9FF}"/>
              </a:ext>
            </a:extLst>
          </p:cNvPr>
          <p:cNvSpPr/>
          <p:nvPr/>
        </p:nvSpPr>
        <p:spPr>
          <a:xfrm>
            <a:off x="0" y="6488668"/>
            <a:ext cx="748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Chefer</a:t>
            </a:r>
            <a:r>
              <a:rPr lang="en-US" dirty="0"/>
              <a:t> et al. 2021, </a:t>
            </a:r>
            <a:r>
              <a:rPr lang="en-US" dirty="0">
                <a:hlinkClick r:id="rId3"/>
              </a:rPr>
              <a:t>Transformer Interpretability Beyond Attention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71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1614E7-8F1B-69FC-B611-FE90C377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ways to interpret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AE0AB-86DF-3ED2-1324-EF8DC55BD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6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2EDD-8AE8-5CAC-A24F-187F6A6F2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105B78-85EB-D991-231A-25823FC2D77D}"/>
              </a:ext>
            </a:extLst>
          </p:cNvPr>
          <p:cNvGrpSpPr/>
          <p:nvPr/>
        </p:nvGrpSpPr>
        <p:grpSpPr>
          <a:xfrm>
            <a:off x="838200" y="1280160"/>
            <a:ext cx="11012029" cy="4665155"/>
            <a:chOff x="1298575" y="2047621"/>
            <a:chExt cx="9747250" cy="412934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BF0C1D7-F8F5-39E4-C98B-209CB2C284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4" b="64978"/>
            <a:stretch/>
          </p:blipFill>
          <p:spPr bwMode="auto">
            <a:xfrm>
              <a:off x="1298575" y="2047621"/>
              <a:ext cx="9594850" cy="2036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CDC79C8-CE3D-5167-966E-9283B2E3F5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334" b="12152"/>
            <a:stretch/>
          </p:blipFill>
          <p:spPr bwMode="auto">
            <a:xfrm>
              <a:off x="1450975" y="4084320"/>
              <a:ext cx="9594850" cy="2092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302D91-80A0-55E0-9F69-1FC44461BF47}"/>
              </a:ext>
            </a:extLst>
          </p:cNvPr>
          <p:cNvSpPr txBox="1"/>
          <p:nvPr/>
        </p:nvSpPr>
        <p:spPr>
          <a:xfrm>
            <a:off x="0" y="5653743"/>
            <a:ext cx="1240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SHAP values to explain the predicted cervical cancer probabilities of two individuals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A7409-0533-6179-CF56-853C89737987}"/>
              </a:ext>
            </a:extLst>
          </p:cNvPr>
          <p:cNvSpPr txBox="1"/>
          <p:nvPr/>
        </p:nvSpPr>
        <p:spPr>
          <a:xfrm>
            <a:off x="0" y="6492875"/>
            <a:ext cx="680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christophm.github.io</a:t>
            </a:r>
            <a:r>
              <a:rPr lang="en-US" dirty="0"/>
              <a:t>/interpretable-ml-book/</a:t>
            </a:r>
            <a:r>
              <a:rPr lang="en-US" dirty="0" err="1"/>
              <a:t>shap.html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546D8-FBA8-7BFC-2B23-7D132F66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 Values for Explaining Predictions</a:t>
            </a:r>
            <a:br>
              <a:rPr lang="en-US" dirty="0"/>
            </a:br>
            <a:r>
              <a:rPr lang="en-US" sz="2800" dirty="0"/>
              <a:t>Intuition: average effect of having that feature vs leaving it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15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F6E55-C24D-22F6-DF53-A24843E8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9608" cy="4351338"/>
          </a:xfrm>
        </p:spPr>
        <p:txBody>
          <a:bodyPr>
            <a:normAutofit/>
          </a:bodyPr>
          <a:lstStyle/>
          <a:p>
            <a:r>
              <a:rPr lang="en-US" dirty="0"/>
              <a:t>Example: predict if a day will have more or fewer bike rentals than average</a:t>
            </a:r>
          </a:p>
          <a:p>
            <a:r>
              <a:rPr lang="en-US" dirty="0"/>
              <a:t>Main model: random forest</a:t>
            </a:r>
          </a:p>
          <a:p>
            <a:r>
              <a:rPr lang="en-US" dirty="0"/>
              <a:t>Surrogate model: logistic reg, 2 features</a:t>
            </a:r>
          </a:p>
        </p:txBody>
      </p:sp>
      <p:pic>
        <p:nvPicPr>
          <p:cNvPr id="6146" name="Picture 2" descr="LIME explanations for two instances of the bike rental dataset. Warmer temperature and good weather situation have a positive effect on the prediction. The x-axis shows the feature effect: The weight times the actual feature value.">
            <a:extLst>
              <a:ext uri="{FF2B5EF4-FFF2-40B4-BE49-F238E27FC236}">
                <a16:creationId xmlns:a16="http://schemas.microsoft.com/office/drawing/2014/main" id="{733668CD-C201-CAAF-5D0B-2C4A2378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08" y="1460863"/>
            <a:ext cx="7555992" cy="539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D9BD7-3253-CB98-F717-F5CC321636A9}"/>
              </a:ext>
            </a:extLst>
          </p:cNvPr>
          <p:cNvSpPr txBox="1"/>
          <p:nvPr/>
        </p:nvSpPr>
        <p:spPr>
          <a:xfrm>
            <a:off x="316992" y="63328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christophm.github.io</a:t>
            </a:r>
            <a:r>
              <a:rPr lang="en-US" dirty="0"/>
              <a:t>/interpretable-ml-book/</a:t>
            </a:r>
            <a:r>
              <a:rPr lang="en-US" dirty="0" err="1"/>
              <a:t>lime.html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BE75-D9FB-2694-EC9D-5E9939F2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Interpretable Model-agnostic Explanations</a:t>
            </a:r>
            <a:br>
              <a:rPr lang="en-US" dirty="0"/>
            </a:br>
            <a:r>
              <a:rPr lang="en-US" sz="3200" dirty="0"/>
              <a:t>Intuition: fit a simple model in the “neighborhood” of an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0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5F0EB-63BC-1B45-80B2-8BDB19EA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Explainable vs Interpretable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703E81-313F-479D-8026-F1D203F3EE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66972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2916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DE97-E49A-7847-8D0B-04EACA14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2F5FD-1A52-A34D-A1D9-35FF84AA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0F1D8-5BEE-2242-AF53-4C7BD005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F705C-8717-5346-BE1D-B94A800606DE}"/>
              </a:ext>
            </a:extLst>
          </p:cNvPr>
          <p:cNvSpPr txBox="1"/>
          <p:nvPr/>
        </p:nvSpPr>
        <p:spPr>
          <a:xfrm>
            <a:off x="0" y="6492875"/>
            <a:ext cx="91029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Ben </a:t>
            </a:r>
            <a:r>
              <a:rPr lang="en-US" dirty="0" err="1"/>
              <a:t>Shneiderman</a:t>
            </a:r>
            <a:r>
              <a:rPr lang="en-US" dirty="0"/>
              <a:t> – HCAI Tutorial at ACM IUI 2021 - https://</a:t>
            </a:r>
            <a:r>
              <a:rPr lang="en-US" dirty="0" err="1"/>
              <a:t>iui.acm.org</a:t>
            </a:r>
            <a:r>
              <a:rPr lang="en-US" dirty="0"/>
              <a:t>/2021/</a:t>
            </a:r>
            <a:r>
              <a:rPr lang="en-US" dirty="0" err="1"/>
              <a:t>hcai_tutorial.html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7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80BD-03BD-8F49-96B7-407FFB4F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DA0A-47F4-0E41-AD1D-98E69E16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12EB2-09C6-424C-A9F7-7452C85F3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684802"/>
            <a:ext cx="4929352" cy="320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ED87D-8DF5-1A4B-9D5C-0F377814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304" y="1598089"/>
            <a:ext cx="3234559" cy="33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BEC0D-58BD-6041-BBD1-BB21DEEB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20C0-2B3F-2D45-85CC-9104FB902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9FB87-4B3A-AB4C-8ACA-B9EBBA7C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9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7462-9882-A84D-9D66-89935C63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E8C8-90E0-6A47-9147-01CEC54A5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A5CC-FADF-FF4B-BD7E-D85B9548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7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AD85-EC88-0D5B-EAF8-63657358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Your Decisions</a:t>
            </a:r>
          </a:p>
        </p:txBody>
      </p:sp>
      <p:pic>
        <p:nvPicPr>
          <p:cNvPr id="3074" name="Picture 2" descr="People Are Saying This Puppy Is A Hybrid Between A Cat And A Dog And It Has The Derpiest Expressions">
            <a:extLst>
              <a:ext uri="{FF2B5EF4-FFF2-40B4-BE49-F238E27FC236}">
                <a16:creationId xmlns:a16="http://schemas.microsoft.com/office/drawing/2014/main" id="{52533A65-A020-CE32-44E8-56246F36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36" y="2263712"/>
            <a:ext cx="3980688" cy="39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35E6C-D1A6-4327-FC29-A8A9EB5623A7}"/>
              </a:ext>
            </a:extLst>
          </p:cNvPr>
          <p:cNvSpPr txBox="1"/>
          <p:nvPr/>
        </p:nvSpPr>
        <p:spPr>
          <a:xfrm>
            <a:off x="0" y="6211669"/>
            <a:ext cx="12277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Sources: Review: example from </a:t>
            </a:r>
            <a:r>
              <a:rPr lang="en-US" sz="1200" dirty="0">
                <a:hlinkClick r:id="rId4"/>
              </a:rPr>
              <a:t>https://demo.allennlp.org/sentiment-analysis/roberta-sentiment-analysis</a:t>
            </a:r>
            <a:r>
              <a:rPr lang="en-US" sz="1200" dirty="0"/>
              <a:t>. Recidivism: Random sample from Broward County, Florida records from 2013 and 2014, based on data acquisition and analysis by ProPublica, displayed as in Dressel and Farid 2018 </a:t>
            </a:r>
            <a:r>
              <a:rPr lang="en-US" sz="1200" dirty="0">
                <a:hlinkClick r:id="rId5"/>
              </a:rPr>
              <a:t>https://www.science.org/doi/10.1126/sciadv.aao5580</a:t>
            </a:r>
            <a:r>
              <a:rPr lang="en-US" sz="1200" dirty="0"/>
              <a:t>. Image: https://</a:t>
            </a:r>
            <a:r>
              <a:rPr lang="en-US" sz="1200" dirty="0" err="1"/>
              <a:t>www.boredpanda.com</a:t>
            </a:r>
            <a:r>
              <a:rPr lang="en-US" sz="1200" dirty="0"/>
              <a:t>/puppy-looks-like-cat-dog-hybrid/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40899-28DE-3F15-965E-7BC1A9434187}"/>
              </a:ext>
            </a:extLst>
          </p:cNvPr>
          <p:cNvSpPr txBox="1"/>
          <p:nvPr/>
        </p:nvSpPr>
        <p:spPr>
          <a:xfrm>
            <a:off x="32004" y="2351117"/>
            <a:ext cx="3645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the amped up tony hawk style stunts and thrashing rap-metal can't disguise the fact that, really, we've been here, done that.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EBE35-E27C-D46E-D62F-3C9EC903A7B8}"/>
              </a:ext>
            </a:extLst>
          </p:cNvPr>
          <p:cNvSpPr txBox="1"/>
          <p:nvPr/>
        </p:nvSpPr>
        <p:spPr>
          <a:xfrm>
            <a:off x="7933945" y="2533080"/>
            <a:ext cx="4303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The defendant is a Male aged 38. They have been charged with: Battery. This crime is classified as a Misdemeanor. They have been convicted of 0 prior crimes. They have 0 juvenile felony charges and 0 juvenile misdemeanor charges on their record.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F1724-E6E8-3404-9DF0-B3736A65BFB0}"/>
              </a:ext>
            </a:extLst>
          </p:cNvPr>
          <p:cNvSpPr txBox="1"/>
          <p:nvPr/>
        </p:nvSpPr>
        <p:spPr>
          <a:xfrm>
            <a:off x="0" y="1686830"/>
            <a:ext cx="3767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Positive or Negative Review?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C38B6-7A7E-4F4A-A4C6-B54A23975369}"/>
              </a:ext>
            </a:extLst>
          </p:cNvPr>
          <p:cNvSpPr txBox="1"/>
          <p:nvPr/>
        </p:nvSpPr>
        <p:spPr>
          <a:xfrm>
            <a:off x="4096512" y="1686830"/>
            <a:ext cx="354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Dog or Cat?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CF7-0A98-FAF6-354E-FCD4F84DEF1A}"/>
              </a:ext>
            </a:extLst>
          </p:cNvPr>
          <p:cNvSpPr txBox="1"/>
          <p:nvPr/>
        </p:nvSpPr>
        <p:spPr>
          <a:xfrm>
            <a:off x="8317993" y="1432715"/>
            <a:ext cx="3297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Likely to get arrested again in next 2 years?</a:t>
            </a:r>
          </a:p>
        </p:txBody>
      </p:sp>
    </p:spTree>
    <p:extLst>
      <p:ext uri="{BB962C8B-B14F-4D97-AF65-F5344CB8AC3E}">
        <p14:creationId xmlns:p14="http://schemas.microsoft.com/office/powerpoint/2010/main" val="92797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5E44-8C5D-A14E-BBDB-841C2877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FC40D-C5E3-7641-8A01-5F57A3760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Explainable ≠ interpretable</a:t>
            </a:r>
          </a:p>
          <a:p>
            <a:r>
              <a:rPr lang="en-US" dirty="0"/>
              <a:t>Models don’t have to be black-box to be accurate.</a:t>
            </a:r>
          </a:p>
          <a:p>
            <a:r>
              <a:rPr lang="en-US" dirty="0"/>
              <a:t>“Amplify, Augment, Empower, and Enhance People” (-</a:t>
            </a:r>
            <a:r>
              <a:rPr lang="en-US" dirty="0" err="1"/>
              <a:t>Shneiderman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33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3482-9713-DE46-9412-D9642AB8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D5E1-7DCE-CA46-900B-8E4E14E57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harms</a:t>
            </a:r>
            <a:r>
              <a:rPr lang="en-US" dirty="0"/>
              <a:t> when systems aren’t </a:t>
            </a:r>
            <a:r>
              <a:rPr lang="en-US" b="1" dirty="0"/>
              <a:t>reliable</a:t>
            </a:r>
            <a:r>
              <a:rPr lang="en-US" dirty="0"/>
              <a:t>, </a:t>
            </a:r>
            <a:r>
              <a:rPr lang="en-US" b="1" dirty="0"/>
              <a:t>safe</a:t>
            </a:r>
            <a:r>
              <a:rPr lang="en-US" dirty="0"/>
              <a:t>, </a:t>
            </a:r>
            <a:r>
              <a:rPr lang="en-US" b="1" dirty="0"/>
              <a:t>trustworthy</a:t>
            </a:r>
          </a:p>
          <a:p>
            <a:r>
              <a:rPr lang="en-US" i="1" dirty="0"/>
              <a:t>benefits</a:t>
            </a:r>
            <a:r>
              <a:rPr lang="en-US" dirty="0"/>
              <a:t> when systems </a:t>
            </a:r>
            <a:r>
              <a:rPr lang="en-US" b="1" dirty="0"/>
              <a:t>empower</a:t>
            </a:r>
            <a:r>
              <a:rPr lang="en-US" dirty="0"/>
              <a:t> people</a:t>
            </a:r>
          </a:p>
        </p:txBody>
      </p:sp>
    </p:spTree>
    <p:extLst>
      <p:ext uri="{BB962C8B-B14F-4D97-AF65-F5344CB8AC3E}">
        <p14:creationId xmlns:p14="http://schemas.microsoft.com/office/powerpoint/2010/main" val="312060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9318-1A1E-4349-A9E6-0498A3AC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75B2-CD77-CA4C-83C4-0452E565C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8CBB223-329E-A149-999D-3E123AF54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81"/>
          <a:stretch/>
        </p:blipFill>
        <p:spPr bwMode="auto">
          <a:xfrm>
            <a:off x="-189286" y="395857"/>
            <a:ext cx="12570571" cy="48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ACB495-33A1-DD49-8F7A-6CA1A439DD4C}"/>
              </a:ext>
            </a:extLst>
          </p:cNvPr>
          <p:cNvSpPr/>
          <p:nvPr/>
        </p:nvSpPr>
        <p:spPr>
          <a:xfrm>
            <a:off x="-1" y="6176963"/>
            <a:ext cx="9419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Lapuschkin</a:t>
            </a:r>
            <a:r>
              <a:rPr lang="en-US" dirty="0"/>
              <a:t> et al. 2019. </a:t>
            </a:r>
            <a:r>
              <a:rPr lang="en-US" dirty="0">
                <a:hlinkClick r:id="rId3"/>
              </a:rPr>
              <a:t>Unmasking Clever Hans predictors and assessing what machines really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9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5E50-A0AD-AE4E-A848-F1F36F41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Interpretable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F27E2-CF28-0F45-813D-BC127DF5F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examples from Rudin et al. 2020, </a:t>
            </a:r>
            <a:r>
              <a:rPr lang="en-US" dirty="0">
                <a:hlinkClick r:id="rId2"/>
              </a:rPr>
              <a:t>Interpretable Machine Learning: Fundamental Principles and 10 Grand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7BEA-9F9D-1743-8926-B03DC5CC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lists and scoring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26C63-2498-EB42-993F-751A8F19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451AD-AE78-0248-AD31-3B84009927A7}"/>
              </a:ext>
            </a:extLst>
          </p:cNvPr>
          <p:cNvSpPr txBox="1"/>
          <p:nvPr/>
        </p:nvSpPr>
        <p:spPr>
          <a:xfrm>
            <a:off x="98854" y="6536724"/>
            <a:ext cx="762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Angelino et al. 2017. Learning Certifiably Optimal Rule Lists for Categorical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8CC3A-C7FD-2841-A3D7-D562FCCA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332" y="1296988"/>
            <a:ext cx="13101558" cy="2132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4792DE-0827-B443-AB2C-7F1936EEE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647" y="3788761"/>
            <a:ext cx="6959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48F6-5E3A-4843-AC1B-CEDC9157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Additive Models (GAM)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915A-A017-DE4F-ADE8-AC2B185A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24" y="1725417"/>
            <a:ext cx="10214151" cy="4441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AEAF9-887E-754C-86FE-1CFAA9E25A10}"/>
              </a:ext>
            </a:extLst>
          </p:cNvPr>
          <p:cNvSpPr/>
          <p:nvPr/>
        </p:nvSpPr>
        <p:spPr>
          <a:xfrm>
            <a:off x="6907061" y="4186645"/>
            <a:ext cx="4446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plasma glucose concentration after 2 hours into an oral glucose tolerance test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1E2070-6ED4-2A4B-A788-8E60B58F6976}"/>
              </a:ext>
            </a:extLst>
          </p:cNvPr>
          <p:cNvSpPr/>
          <p:nvPr/>
        </p:nvSpPr>
        <p:spPr>
          <a:xfrm>
            <a:off x="278472" y="1540751"/>
            <a:ext cx="300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"/>
              </a:rPr>
              <a:t>Score: risk of having diabetes.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83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531</Words>
  <Application>Microsoft Macintosh PowerPoint</Application>
  <PresentationFormat>Widescreen</PresentationFormat>
  <Paragraphs>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NimbusRomNo9L</vt:lpstr>
      <vt:lpstr>Office Theme</vt:lpstr>
      <vt:lpstr>Explainable and Usable AI</vt:lpstr>
      <vt:lpstr>PowerPoint Presentation</vt:lpstr>
      <vt:lpstr>Explain Your Decisions</vt:lpstr>
      <vt:lpstr>Main Points</vt:lpstr>
      <vt:lpstr>Why care?</vt:lpstr>
      <vt:lpstr>PowerPoint Presentation</vt:lpstr>
      <vt:lpstr>Some Interpretable Models</vt:lpstr>
      <vt:lpstr>Rule lists and scoring systems</vt:lpstr>
      <vt:lpstr>Generalized Additive Models (GAM)</vt:lpstr>
      <vt:lpstr>Prototype-based, part-based</vt:lpstr>
      <vt:lpstr>Sums of Trees</vt:lpstr>
      <vt:lpstr>What if we need a black box model?</vt:lpstr>
      <vt:lpstr>Dimensionality Reduction</vt:lpstr>
      <vt:lpstr>PowerPoint Presentation</vt:lpstr>
      <vt:lpstr>Other ways to interpret</vt:lpstr>
      <vt:lpstr>Shapley Values for Explaining Predictions Intuition: average effect of having that feature vs leaving it out</vt:lpstr>
      <vt:lpstr>Local Interpretable Model-agnostic Explanations Intuition: fit a simple model in the “neighborhood” of an example</vt:lpstr>
      <vt:lpstr>Explainable vs Interpretable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Human-AI Interaction</dc:title>
  <dc:creator>Kenneth Arnold</dc:creator>
  <cp:lastModifiedBy>Kenneth Arnold</cp:lastModifiedBy>
  <cp:revision>14</cp:revision>
  <dcterms:created xsi:type="dcterms:W3CDTF">2021-04-25T20:41:12Z</dcterms:created>
  <dcterms:modified xsi:type="dcterms:W3CDTF">2022-04-20T15:06:47Z</dcterms:modified>
</cp:coreProperties>
</file>